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sldIdLst>
    <p:sldId id="278" r:id="rId2"/>
    <p:sldId id="285" r:id="rId3"/>
    <p:sldId id="286" r:id="rId4"/>
    <p:sldId id="279" r:id="rId5"/>
    <p:sldId id="280" r:id="rId6"/>
    <p:sldId id="281" r:id="rId7"/>
    <p:sldId id="282" r:id="rId8"/>
    <p:sldId id="288" r:id="rId9"/>
    <p:sldId id="283" r:id="rId10"/>
    <p:sldId id="284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BROJ ZAHTJEVA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9418673209327095"/>
                  <c:y val="-0.10115425334544562"/>
                </c:manualLayout>
              </c:layout>
              <c:tx>
                <c:rich>
                  <a:bodyPr/>
                  <a:lstStyle/>
                  <a:p>
                    <a:r>
                      <a:rPr lang="pl-PL" sz="1400" b="1" dirty="0"/>
                      <a:t>2023. GODINA 492 ZAHTJEVA, ODNOSNO </a:t>
                    </a:r>
                    <a:fld id="{9F340ADD-8295-419B-9D04-CB17C6352CEC}" type="PERCENTAGE">
                      <a:rPr lang="pl-PL" sz="1400" b="1"/>
                      <a:pPr/>
                      <a:t>[PERCENTAGE]</a:t>
                    </a:fld>
                    <a:endParaRPr lang="pl-PL" sz="140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8349813610255239"/>
                  <c:y val="7.5795139105520784E-2"/>
                </c:manualLayout>
              </c:layout>
              <c:tx>
                <c:rich>
                  <a:bodyPr/>
                  <a:lstStyle/>
                  <a:p>
                    <a:r>
                      <a:rPr lang="pl-PL" sz="1400" b="1" dirty="0"/>
                      <a:t>2022. GODINA 298 ZAHTJEVA, ODNOSNO </a:t>
                    </a:r>
                    <a:fld id="{01D00D06-86F7-46FF-8165-F5D7BF66F55E}" type="PERCENTAGE">
                      <a:rPr lang="pl-PL" sz="1400" b="1"/>
                      <a:pPr/>
                      <a:t>[PERCENTAGE]</a:t>
                    </a:fld>
                    <a:r>
                      <a:rPr lang="pl-PL" sz="1400" b="1" dirty="0"/>
                      <a:t>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6.3485868614249305E-2"/>
                  <c:y val="1.7248995724064744E-3"/>
                </c:manualLayout>
              </c:layout>
              <c:tx>
                <c:rich>
                  <a:bodyPr/>
                  <a:lstStyle/>
                  <a:p>
                    <a:r>
                      <a:rPr lang="pl-PL" sz="1400" b="1" dirty="0"/>
                      <a:t>2021. GODINA 19 ZAHTJEVA, ODNOSNO </a:t>
                    </a:r>
                    <a:fld id="{7B811F3F-81F8-4AAB-8F7B-C01FCEBD821B}" type="PERCENTAGE">
                      <a:rPr lang="pl-PL" sz="1400" b="1"/>
                      <a:pPr/>
                      <a:t>[PERCENTAGE]</a:t>
                    </a:fld>
                    <a:endParaRPr lang="pl-PL" sz="140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3670920319111932"/>
                  <c:y val="1.724876722019149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2020 GODINA, JEDAN ZAHTJEV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47587943544171"/>
                      <c:h val="5.301159159554755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  <c:pt idx="2">
                  <c:v>2021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492</c:v>
                </c:pt>
                <c:pt idx="1">
                  <c:v>298</c:v>
                </c:pt>
                <c:pt idx="2">
                  <c:v>19</c:v>
                </c:pt>
                <c:pt idx="3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sr-Latn-ME"/>
              <a:t>Neto </a:t>
            </a:r>
            <a:r>
              <a:rPr lang="en-US"/>
              <a:t>Zarada preko 1000€</a:t>
            </a:r>
          </a:p>
        </c:rich>
      </c:tx>
      <c:layout>
        <c:manualLayout>
          <c:xMode val="edge"/>
          <c:yMode val="edge"/>
          <c:x val="0.36297396249381875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0"/>
    </c:view3D>
    <c:floor>
      <c:thickness val="0"/>
      <c:spPr>
        <a:solidFill>
          <a:schemeClr val="accent5">
            <a:alpha val="30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Zarada preko 1000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MART</c:v>
                </c:pt>
                <c:pt idx="3">
                  <c:v>APRIL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AVGUST</c:v>
                </c:pt>
                <c:pt idx="8">
                  <c:v>SEPTEMBAR</c:v>
                </c:pt>
                <c:pt idx="9">
                  <c:v>OKTOBAR</c:v>
                </c:pt>
                <c:pt idx="10">
                  <c:v>NOVEMBAR</c:v>
                </c:pt>
                <c:pt idx="11">
                  <c:v>DECEMBAR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104</c:v>
                </c:pt>
                <c:pt idx="1">
                  <c:v>92</c:v>
                </c:pt>
                <c:pt idx="2">
                  <c:v>120</c:v>
                </c:pt>
                <c:pt idx="3">
                  <c:v>114</c:v>
                </c:pt>
                <c:pt idx="4">
                  <c:v>115</c:v>
                </c:pt>
                <c:pt idx="5">
                  <c:v>111</c:v>
                </c:pt>
                <c:pt idx="6">
                  <c:v>102</c:v>
                </c:pt>
                <c:pt idx="7">
                  <c:v>77</c:v>
                </c:pt>
                <c:pt idx="8">
                  <c:v>100</c:v>
                </c:pt>
                <c:pt idx="9">
                  <c:v>93</c:v>
                </c:pt>
                <c:pt idx="10">
                  <c:v>88</c:v>
                </c:pt>
                <c:pt idx="11">
                  <c:v>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4"/>
        <c:gapDepth val="0"/>
        <c:shape val="box"/>
        <c:axId val="1468388208"/>
        <c:axId val="1468387664"/>
        <c:axId val="0"/>
      </c:bar3DChart>
      <c:catAx>
        <c:axId val="146838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87664"/>
        <c:crosses val="autoZero"/>
        <c:auto val="1"/>
        <c:lblAlgn val="ctr"/>
        <c:lblOffset val="100"/>
        <c:noMultiLvlLbl val="0"/>
      </c:catAx>
      <c:valAx>
        <c:axId val="146838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8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5"/>
    </a:solidFill>
    <a:ln w="9525" cap="flat" cmpd="sng" algn="ctr">
      <a:solidFill>
        <a:schemeClr val="accent5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sr-Latn-ME"/>
              <a:t>Neto </a:t>
            </a:r>
            <a:r>
              <a:rPr lang="en-US"/>
              <a:t>Zarada preko 1</a:t>
            </a:r>
            <a:r>
              <a:rPr lang="sr-Latn-ME"/>
              <a:t>5</a:t>
            </a:r>
            <a:r>
              <a:rPr lang="en-US"/>
              <a:t>00€</a:t>
            </a:r>
            <a:endParaRPr lang="sr-Latn-ME"/>
          </a:p>
          <a:p>
            <a:pPr>
              <a:defRPr/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0"/>
    </c:view3D>
    <c:floor>
      <c:thickness val="0"/>
      <c:spPr>
        <a:solidFill>
          <a:schemeClr val="accent5">
            <a:alpha val="30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Zarada preko 1000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MART</c:v>
                </c:pt>
                <c:pt idx="3">
                  <c:v>APRIL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AVGUST</c:v>
                </c:pt>
                <c:pt idx="8">
                  <c:v>SEPTEMBAR</c:v>
                </c:pt>
                <c:pt idx="9">
                  <c:v>OKTOBAR</c:v>
                </c:pt>
                <c:pt idx="10">
                  <c:v>NOVEMBAR</c:v>
                </c:pt>
                <c:pt idx="11">
                  <c:v>DECEMBAR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</c:v>
                </c:pt>
                <c:pt idx="1">
                  <c:v>18</c:v>
                </c:pt>
                <c:pt idx="2">
                  <c:v>27</c:v>
                </c:pt>
                <c:pt idx="3">
                  <c:v>25</c:v>
                </c:pt>
                <c:pt idx="4">
                  <c:v>22</c:v>
                </c:pt>
                <c:pt idx="5">
                  <c:v>19</c:v>
                </c:pt>
                <c:pt idx="6">
                  <c:v>19</c:v>
                </c:pt>
                <c:pt idx="7">
                  <c:v>14</c:v>
                </c:pt>
                <c:pt idx="8">
                  <c:v>18</c:v>
                </c:pt>
                <c:pt idx="9">
                  <c:v>17</c:v>
                </c:pt>
                <c:pt idx="10">
                  <c:v>16</c:v>
                </c:pt>
                <c:pt idx="11">
                  <c:v>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4"/>
        <c:gapDepth val="0"/>
        <c:shape val="box"/>
        <c:axId val="1468393648"/>
        <c:axId val="1468398000"/>
        <c:axId val="0"/>
      </c:bar3DChart>
      <c:catAx>
        <c:axId val="1468393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98000"/>
        <c:crosses val="autoZero"/>
        <c:auto val="1"/>
        <c:lblAlgn val="ctr"/>
        <c:lblOffset val="100"/>
        <c:noMultiLvlLbl val="0"/>
      </c:catAx>
      <c:valAx>
        <c:axId val="1468398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9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5"/>
    </a:solidFill>
    <a:ln w="9525" cap="flat" cmpd="sng" algn="ctr">
      <a:solidFill>
        <a:schemeClr val="accent5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5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  <a:sp3d/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>
      <cs:styleClr val="0"/>
    </cs:fillRef>
    <cs:effectRef idx="0"/>
    <cs:fontRef idx="minor">
      <a:schemeClr val="dk1"/>
    </cs:fontRef>
    <cs:spPr>
      <a:solidFill>
        <a:schemeClr val="phClr">
          <a:alpha val="30000"/>
        </a:schemeClr>
      </a:solidFill>
      <a:sp3d/>
    </cs:spPr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lumMod val="60000"/>
            <a:lumOff val="40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lumMod val="50000"/>
            <a:lumOff val="5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5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  <a:sp3d/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>
      <cs:styleClr val="0"/>
    </cs:fillRef>
    <cs:effectRef idx="0"/>
    <cs:fontRef idx="minor">
      <a:schemeClr val="dk1"/>
    </cs:fontRef>
    <cs:spPr>
      <a:solidFill>
        <a:schemeClr val="phClr">
          <a:alpha val="30000"/>
        </a:schemeClr>
      </a:solidFill>
      <a:sp3d/>
    </cs:spPr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lumMod val="60000"/>
            <a:lumOff val="40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lumMod val="50000"/>
            <a:lumOff val="5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7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5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4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2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1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5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7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5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E14B-05F8-44ED-BD06-D5DBE505060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92C94-A2C7-462E-80DE-AB31A2C59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618" y="78377"/>
            <a:ext cx="8312727" cy="6710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5454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1" y="101601"/>
            <a:ext cx="12284364" cy="951344"/>
          </a:xfrm>
        </p:spPr>
        <p:txBody>
          <a:bodyPr>
            <a:normAutofit/>
          </a:bodyPr>
          <a:lstStyle/>
          <a:p>
            <a:r>
              <a:rPr lang="sr-Latn-M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ANALIZA UTICAJA ISPLATE SUBVENCIJA NA BUDŽET DRŽAVE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4373"/>
              </p:ext>
            </p:extLst>
          </p:nvPr>
        </p:nvGraphicFramePr>
        <p:xfrm>
          <a:off x="563418" y="1163779"/>
          <a:ext cx="11129817" cy="5430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3309"/>
                <a:gridCol w="3537528"/>
                <a:gridCol w="3398980"/>
              </a:tblGrid>
              <a:tr h="936259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Nezaposlena</a:t>
                      </a:r>
                      <a:r>
                        <a:rPr lang="sr-Latn-ME" sz="2000" b="1" baseline="0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 osoba s invaliditetom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Zaposlena osoba s invaliditetom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898945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Efekat na budžet - mjesečno sa subvencijom od 75%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- 148.76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- 329.41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898945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Efekat na budžet - mjesečno sa subvencijom od 50%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- 148.76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</a:t>
                      </a:r>
                      <a:r>
                        <a:rPr lang="sr-Latn-ME" sz="2000" b="1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118.48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898945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Efekat na budžet - godišnje sa subvencijom od 75%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- 1785.12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- 3952.95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898945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Efekat na budžet - godišnje sa subvencijom od 50%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- 1785.12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- 1421.79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89894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Efekat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za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 3500 OSI</a:t>
                      </a:r>
                      <a:endParaRPr 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- 6247933.88</a:t>
                      </a:r>
                      <a:endParaRPr 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- 10291696.66</a:t>
                      </a:r>
                      <a:endParaRPr 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183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7366"/>
          </a:xfrm>
        </p:spPr>
        <p:txBody>
          <a:bodyPr>
            <a:normAutofit/>
          </a:bodyPr>
          <a:lstStyle/>
          <a:p>
            <a:pPr algn="ctr"/>
            <a: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Zahvaljujemo na pažnji.</a:t>
            </a:r>
            <a:b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raspolaganju smo za dodatna pitanja ili komentare.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904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65125"/>
            <a:ext cx="8610599" cy="1325563"/>
          </a:xfrm>
        </p:spPr>
        <p:txBody>
          <a:bodyPr/>
          <a:lstStyle/>
          <a:p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CILJ KONFERENCIJE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2238103"/>
            <a:ext cx="10787743" cy="4389120"/>
          </a:xfrm>
        </p:spPr>
        <p:txBody>
          <a:bodyPr>
            <a:normAutofit/>
          </a:bodyPr>
          <a:lstStyle/>
          <a:p>
            <a:r>
              <a:rPr lang="sr-Latn-ME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P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rikazati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činjenice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egzaktne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podatke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o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trenutnim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praksama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stanju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u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oblasti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subvencija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,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koje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ostvaruju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poslodavci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koji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imaju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zaposlene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osobe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s 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invaliditetom</a:t>
            </a:r>
            <a:r>
              <a:rPr lang="sr-Latn-ME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.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endParaRPr lang="sr-Latn-ME" sz="3200" dirty="0" smtClean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endParaRPr lang="sr-Latn-ME" sz="3200" dirty="0" smtClean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r>
              <a:rPr lang="sr-Latn-ME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Osvrnuti se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na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rad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nadležnih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institucija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sr-Latn-ME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ukazati na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efekt</a:t>
            </a:r>
            <a:r>
              <a:rPr lang="sr-Latn-ME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e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zapošljavanja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osoba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s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invaliditetom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dodjele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subvencija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poslodavcima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koji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ih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zapošljavaju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to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na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mjesečnom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,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godišnjem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i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>
                <a:latin typeface="Yu Gothic Medium" panose="020B0500000000000000" pitchFamily="34" charset="-128"/>
                <a:ea typeface="Yu Gothic Medium" panose="020B0500000000000000" pitchFamily="34" charset="-128"/>
              </a:rPr>
              <a:t>dugoročnom</a:t>
            </a:r>
            <a:r>
              <a:rPr lang="en-US" sz="32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sz="32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nivou</a:t>
            </a:r>
            <a:r>
              <a:rPr lang="en-US" sz="32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.</a:t>
            </a:r>
            <a:endParaRPr lang="en-US" sz="3200" dirty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71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66" y="365125"/>
            <a:ext cx="8645434" cy="1325563"/>
          </a:xfrm>
        </p:spPr>
        <p:txBody>
          <a:bodyPr>
            <a:normAutofit/>
          </a:bodyPr>
          <a:lstStyle/>
          <a:p>
            <a:r>
              <a:rPr lang="sr-Latn-M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METODOLOGIJA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794" y="1825625"/>
            <a:ext cx="904820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U </a:t>
            </a:r>
            <a:r>
              <a:rPr lang="sr-Latn-ME" sz="3600" dirty="0" smtClean="0"/>
              <a:t>sljedećoj </a:t>
            </a:r>
            <a:r>
              <a:rPr lang="en-US" sz="3600" dirty="0" err="1" smtClean="0"/>
              <a:t>analizi</a:t>
            </a:r>
            <a:r>
              <a:rPr lang="en-US" sz="3600" dirty="0" smtClean="0"/>
              <a:t> </a:t>
            </a:r>
            <a:r>
              <a:rPr lang="en-US" sz="3600" dirty="0" err="1"/>
              <a:t>smo</a:t>
            </a:r>
            <a:r>
              <a:rPr lang="en-US" sz="3600" dirty="0"/>
              <a:t> </a:t>
            </a:r>
            <a:r>
              <a:rPr lang="en-US" sz="3600" dirty="0" err="1"/>
              <a:t>uporedili</a:t>
            </a:r>
            <a:r>
              <a:rPr lang="en-US" sz="3600" dirty="0"/>
              <a:t> </a:t>
            </a:r>
            <a:r>
              <a:rPr lang="en-US" sz="3600" dirty="0" err="1"/>
              <a:t>troškove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prihode</a:t>
            </a:r>
            <a:r>
              <a:rPr lang="en-US" sz="3600" dirty="0"/>
              <a:t> </a:t>
            </a:r>
            <a:r>
              <a:rPr lang="en-US" sz="3600" dirty="0" err="1"/>
              <a:t>državnog</a:t>
            </a:r>
            <a:r>
              <a:rPr lang="en-US" sz="3600" dirty="0"/>
              <a:t> </a:t>
            </a:r>
            <a:r>
              <a:rPr lang="en-US" sz="3600" dirty="0" err="1"/>
              <a:t>budžeta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nezaposlene</a:t>
            </a:r>
            <a:r>
              <a:rPr lang="en-US" sz="3600" dirty="0"/>
              <a:t> </a:t>
            </a:r>
            <a:r>
              <a:rPr lang="en-US" sz="3600" dirty="0" err="1"/>
              <a:t>osobe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invaliditetom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zaposlene</a:t>
            </a:r>
            <a:r>
              <a:rPr lang="en-US" sz="3600" dirty="0"/>
              <a:t> </a:t>
            </a:r>
            <a:r>
              <a:rPr lang="en-US" sz="3600" dirty="0" err="1"/>
              <a:t>osobe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invaliditetom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neto</a:t>
            </a:r>
            <a:r>
              <a:rPr lang="en-US" sz="3600" dirty="0"/>
              <a:t> </a:t>
            </a:r>
            <a:r>
              <a:rPr lang="en-US" sz="3600" dirty="0" err="1"/>
              <a:t>platom</a:t>
            </a:r>
            <a:r>
              <a:rPr lang="en-US" sz="3600" dirty="0"/>
              <a:t> od 700,00€, </a:t>
            </a:r>
            <a:r>
              <a:rPr lang="en-US" sz="3600" dirty="0" err="1"/>
              <a:t>što</a:t>
            </a:r>
            <a:r>
              <a:rPr lang="en-US" sz="3600" dirty="0"/>
              <a:t> je </a:t>
            </a:r>
            <a:r>
              <a:rPr lang="en-US" sz="3600" dirty="0" err="1"/>
              <a:t>približno</a:t>
            </a:r>
            <a:r>
              <a:rPr lang="en-US" sz="3600" dirty="0"/>
              <a:t> </a:t>
            </a:r>
            <a:r>
              <a:rPr lang="en-US" sz="3600" dirty="0" err="1"/>
              <a:t>prosječnoj</a:t>
            </a:r>
            <a:r>
              <a:rPr lang="en-US" sz="3600" dirty="0"/>
              <a:t>  </a:t>
            </a:r>
            <a:r>
              <a:rPr lang="en-US" sz="3600" dirty="0" err="1"/>
              <a:t>plati</a:t>
            </a:r>
            <a:r>
              <a:rPr lang="en-US" sz="3600" dirty="0"/>
              <a:t> u </a:t>
            </a:r>
            <a:r>
              <a:rPr lang="en-US" sz="3600" dirty="0" err="1"/>
              <a:t>Crnoj</a:t>
            </a:r>
            <a:r>
              <a:rPr lang="en-US" sz="3600" dirty="0"/>
              <a:t> </a:t>
            </a:r>
            <a:r>
              <a:rPr lang="en-US" sz="3600" dirty="0" err="1"/>
              <a:t>Gori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326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423" y="113212"/>
            <a:ext cx="11799322" cy="1133697"/>
          </a:xfrm>
        </p:spPr>
        <p:txBody>
          <a:bodyPr>
            <a:normAutofit/>
          </a:bodyPr>
          <a:lstStyle/>
          <a:p>
            <a:pPr algn="ctr"/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RAZMATRANI ZAHTJEVI NA SJEDNICAMA SAVJETA 2023. GODINE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560425"/>
              </p:ext>
            </p:extLst>
          </p:nvPr>
        </p:nvGraphicFramePr>
        <p:xfrm>
          <a:off x="997527" y="1311564"/>
          <a:ext cx="10113818" cy="5467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987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1"/>
            <a:ext cx="11942618" cy="1431635"/>
          </a:xfrm>
        </p:spPr>
        <p:txBody>
          <a:bodyPr>
            <a:normAutofit/>
          </a:bodyPr>
          <a:lstStyle/>
          <a:p>
            <a:pPr algn="ctr"/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PREGLED POVEĆANJA ZAPOSLENOSTI OSOBA S INVALIDITETOM  I RASHODA FONDA ZA PERIOD 2017 - 2022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211905"/>
              </p:ext>
            </p:extLst>
          </p:nvPr>
        </p:nvGraphicFramePr>
        <p:xfrm>
          <a:off x="535709" y="1607126"/>
          <a:ext cx="11268365" cy="51485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18501"/>
                <a:gridCol w="2840599"/>
                <a:gridCol w="3292174"/>
                <a:gridCol w="2817091"/>
              </a:tblGrid>
              <a:tr h="694800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GODINA</a:t>
                      </a:r>
                      <a:endParaRPr lang="en-US" sz="2000" b="1" spc="300" dirty="0">
                        <a:solidFill>
                          <a:schemeClr val="bg1"/>
                        </a:solidFill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BROJ POSLODAVACA</a:t>
                      </a:r>
                      <a:endParaRPr lang="en-US" sz="2000" b="1" spc="300" dirty="0">
                        <a:solidFill>
                          <a:schemeClr val="bg1"/>
                        </a:solidFill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BROJ </a:t>
                      </a:r>
                    </a:p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ZAPOSLENIH</a:t>
                      </a:r>
                      <a:endParaRPr lang="en-US" sz="2000" b="1" spc="300" dirty="0">
                        <a:solidFill>
                          <a:schemeClr val="bg1"/>
                        </a:solidFill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RASHOD FONDA</a:t>
                      </a:r>
                      <a:endParaRPr lang="en-US" sz="2000" b="1" spc="300" dirty="0">
                        <a:solidFill>
                          <a:schemeClr val="bg1"/>
                        </a:solidFill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2017</a:t>
                      </a: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214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319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5299282.92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2018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421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2000" spc="300" smtClean="0">
                          <a:effectLst/>
                        </a:rPr>
                        <a:t>660</a:t>
                      </a:r>
                      <a:endParaRPr lang="en-US" sz="2000" spc="300" dirty="0" smtClean="0">
                        <a:effectLst/>
                      </a:endParaRP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5832193.5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2019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820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2000" spc="300" dirty="0" smtClean="0">
                          <a:effectLst/>
                        </a:rPr>
                        <a:t>1407</a:t>
                      </a:r>
                      <a:endParaRPr lang="en-US" sz="2000" spc="300" dirty="0" smtClean="0">
                        <a:effectLst/>
                      </a:endParaRP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8624926.99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2020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1141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2000" spc="300" dirty="0" smtClean="0">
                          <a:effectLst/>
                        </a:rPr>
                        <a:t>2040</a:t>
                      </a:r>
                      <a:endParaRPr lang="en-US" sz="2000" spc="300" dirty="0" smtClean="0">
                        <a:effectLst/>
                      </a:endParaRP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12595776.15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2021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1540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2000" spc="300" dirty="0" smtClean="0">
                          <a:effectLst/>
                        </a:rPr>
                        <a:t>2474</a:t>
                      </a:r>
                      <a:endParaRPr lang="en-US" sz="2000" spc="300" dirty="0" smtClean="0">
                        <a:effectLst/>
                      </a:endParaRP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11773180.27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741255"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2022</a:t>
                      </a:r>
                      <a:endParaRPr lang="sr-Latn-ME" sz="2000" b="0" spc="300" dirty="0" smtClean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spc="300" dirty="0" smtClean="0">
                          <a:effectLst/>
                        </a:rPr>
                        <a:t>1727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2000" spc="300" dirty="0" smtClean="0">
                          <a:effectLst/>
                        </a:rPr>
                        <a:t>2970</a:t>
                      </a:r>
                      <a:endParaRPr lang="en-US" sz="2000" spc="300" dirty="0" smtClean="0">
                        <a:effectLst/>
                      </a:endParaRPr>
                    </a:p>
                    <a:p>
                      <a:pPr algn="ctr"/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pc="300" dirty="0" smtClean="0">
                          <a:effectLst/>
                        </a:rPr>
                        <a:t>16296980.11</a:t>
                      </a:r>
                      <a:endParaRPr lang="en-US" sz="2000" b="0" spc="300" dirty="0">
                        <a:effectLst/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54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55" y="0"/>
            <a:ext cx="11924145" cy="1560945"/>
          </a:xfrm>
        </p:spPr>
        <p:txBody>
          <a:bodyPr>
            <a:normAutofit/>
          </a:bodyPr>
          <a:lstStyle/>
          <a:p>
            <a:pPr algn="ctr"/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ANALIZA ISPLAĆENIH SUBVENCIJA ZARADE ZA 2021. GODINU, </a:t>
            </a:r>
            <a:b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U ODNOSU NA PROSJEČNO ISPLAĆENIH 1136 SUBVENCIJA</a:t>
            </a:r>
            <a:b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168576"/>
              </p:ext>
            </p:extLst>
          </p:nvPr>
        </p:nvGraphicFramePr>
        <p:xfrm>
          <a:off x="838200" y="1209964"/>
          <a:ext cx="10891982" cy="5440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061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55" y="101600"/>
            <a:ext cx="11924145" cy="1459345"/>
          </a:xfrm>
        </p:spPr>
        <p:txBody>
          <a:bodyPr>
            <a:normAutofit/>
          </a:bodyPr>
          <a:lstStyle/>
          <a:p>
            <a:pPr algn="ctr"/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ANALIZA ISPLAĆENIH SUBVENCIJA ZARADE ZA 2021. GODINU, </a:t>
            </a:r>
            <a:b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r>
              <a:rPr lang="sr-Latn-M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U ODNOSU NA PROSJEČNO ISPLAĆENIH </a:t>
            </a:r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1136 </a:t>
            </a:r>
            <a:r>
              <a:rPr lang="sr-Latn-M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SUBVENCIJA</a:t>
            </a:r>
            <a: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/>
            </a:r>
            <a:br>
              <a:rPr lang="sr-Latn-M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931775"/>
              </p:ext>
            </p:extLst>
          </p:nvPr>
        </p:nvGraphicFramePr>
        <p:xfrm>
          <a:off x="838200" y="1339272"/>
          <a:ext cx="10891982" cy="5310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8269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171"/>
            <a:ext cx="10515600" cy="1516517"/>
          </a:xfrm>
        </p:spPr>
        <p:txBody>
          <a:bodyPr>
            <a:normAutofit/>
          </a:bodyPr>
          <a:lstStyle/>
          <a:p>
            <a:pPr algn="ctr"/>
            <a:r>
              <a:rPr lang="sr-Latn-M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TABELARNI PREGLED</a:t>
            </a:r>
            <a:r>
              <a:rPr lang="sr-Latn-M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 ISPLAĆENIH SUBVENCIJA ZARADE ZA 2021. GODINU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605170"/>
              </p:ext>
            </p:extLst>
          </p:nvPr>
        </p:nvGraphicFramePr>
        <p:xfrm>
          <a:off x="838200" y="1825625"/>
          <a:ext cx="10515600" cy="454034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5484223"/>
                <a:gridCol w="5031377"/>
              </a:tblGrid>
              <a:tr h="908068"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Presjek obračunatih subvencija zarade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1136 </a:t>
                      </a:r>
                      <a:endParaRPr lang="en-US" b="1" dirty="0"/>
                    </a:p>
                  </a:txBody>
                  <a:tcPr/>
                </a:tc>
              </a:tr>
              <a:tr h="908068"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Presjek neto zarada preko 1000.00eur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</a:tr>
              <a:tr h="908068"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Procenat</a:t>
                      </a:r>
                      <a:r>
                        <a:rPr lang="sr-Latn-ME" baseline="0" dirty="0" smtClean="0"/>
                        <a:t> neto zarada preko 1000.00eur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8.91%</a:t>
                      </a:r>
                      <a:endParaRPr lang="en-US" b="1" dirty="0"/>
                    </a:p>
                  </a:txBody>
                  <a:tcPr/>
                </a:tc>
              </a:tr>
              <a:tr h="908068"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Presjek</a:t>
                      </a:r>
                      <a:r>
                        <a:rPr lang="sr-Latn-ME" baseline="0" dirty="0" smtClean="0"/>
                        <a:t> neto zarada preko 1500.00eur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</a:tr>
              <a:tr h="908068"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Procenat neto zarada preko 1500.00eur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dirty="0" smtClean="0"/>
                    </a:p>
                    <a:p>
                      <a:pPr algn="ctr"/>
                      <a:r>
                        <a:rPr lang="sr-Latn-ME" dirty="0" smtClean="0"/>
                        <a:t>1.76%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59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1" y="101601"/>
            <a:ext cx="12284364" cy="951344"/>
          </a:xfrm>
        </p:spPr>
        <p:txBody>
          <a:bodyPr>
            <a:normAutofit/>
          </a:bodyPr>
          <a:lstStyle/>
          <a:p>
            <a:r>
              <a:rPr lang="sr-Latn-M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Medium" panose="020B0500000000000000" pitchFamily="34" charset="-128"/>
                <a:ea typeface="Yu Gothic Medium" panose="020B0500000000000000" pitchFamily="34" charset="-128"/>
              </a:rPr>
              <a:t>ANALIZA UTICAJA ISPLATE SUBVENCIJA NA BUDŽET DRŽAVE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147744"/>
              </p:ext>
            </p:extLst>
          </p:nvPr>
        </p:nvGraphicFramePr>
        <p:xfrm>
          <a:off x="563418" y="1163781"/>
          <a:ext cx="11129817" cy="54127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6291"/>
                <a:gridCol w="3620655"/>
                <a:gridCol w="3472871"/>
              </a:tblGrid>
              <a:tr h="6731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Nezaposlena</a:t>
                      </a:r>
                      <a:r>
                        <a:rPr lang="sr-Latn-ME" sz="2000" b="1" baseline="0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 osoba s invaliditetom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Zaposlena osoba s invaliditetom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Neto plata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700.00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Naknada za nezaposlenost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180.00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Subvencija zarade: 75%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632.79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Subvencija zarade: 50%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421.86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Porezi i doprinosi na zaradu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0.00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181.89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PDV na ličnu potrošnju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31.24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121.49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Ukupni prihodi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31.24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latin typeface="Yu Gothic Medium" panose="020B0500000000000000" pitchFamily="34" charset="-128"/>
                          <a:ea typeface="Yu Gothic Medium" panose="020B0500000000000000" pitchFamily="34" charset="-128"/>
                        </a:rPr>
                        <a:t>303.38</a:t>
                      </a:r>
                      <a:endParaRPr lang="en-US" sz="2000" b="1" dirty="0">
                        <a:latin typeface="Yu Gothic Medium" panose="020B0500000000000000" pitchFamily="34" charset="-128"/>
                        <a:ea typeface="Yu Gothic Medium" panose="020B0500000000000000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306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387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Yu Gothic Medium</vt:lpstr>
      <vt:lpstr>Arial</vt:lpstr>
      <vt:lpstr>Calibri</vt:lpstr>
      <vt:lpstr>Calibri Light</vt:lpstr>
      <vt:lpstr>Office Theme</vt:lpstr>
      <vt:lpstr>PowerPoint Presentation</vt:lpstr>
      <vt:lpstr>CILJ KONFERENCIJE</vt:lpstr>
      <vt:lpstr>METODOLOGIJA</vt:lpstr>
      <vt:lpstr>RAZMATRANI ZAHTJEVI NA SJEDNICAMA SAVJETA 2023. GODINE</vt:lpstr>
      <vt:lpstr>PREGLED POVEĆANJA ZAPOSLENOSTI OSOBA S INVALIDITETOM  I RASHODA FONDA ZA PERIOD 2017 - 2022</vt:lpstr>
      <vt:lpstr>ANALIZA ISPLAĆENIH SUBVENCIJA ZARADE ZA 2021. GODINU,  U ODNOSU NA PROSJEČNO ISPLAĆENIH 1136 SUBVENCIJA </vt:lpstr>
      <vt:lpstr>ANALIZA ISPLAĆENIH SUBVENCIJA ZARADE ZA 2021. GODINU,  U ODNOSU NA PROSJEČNO ISPLAĆENIH 1136 SUBVENCIJA </vt:lpstr>
      <vt:lpstr>TABELARNI PREGLED ISPLAĆENIH SUBVENCIJA ZARADE ZA 2021. GODINU</vt:lpstr>
      <vt:lpstr>ANALIZA UTICAJA ISPLATE SUBVENCIJA NA BUDŽET DRŽAVE</vt:lpstr>
      <vt:lpstr>ANALIZA UTICAJA ISPLATE SUBVENCIJA NA BUDŽET DRŽAVE</vt:lpstr>
      <vt:lpstr>Zahvaljujemo na pažnji.  Na raspolaganju smo za dodatna pitanja ili komentare.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UMHCG</cp:lastModifiedBy>
  <cp:revision>50</cp:revision>
  <dcterms:created xsi:type="dcterms:W3CDTF">2022-09-28T07:57:23Z</dcterms:created>
  <dcterms:modified xsi:type="dcterms:W3CDTF">2023-06-01T06:21:47Z</dcterms:modified>
</cp:coreProperties>
</file>